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333" r:id="rId2"/>
    <p:sldId id="352" r:id="rId3"/>
    <p:sldId id="339" r:id="rId4"/>
    <p:sldId id="354" r:id="rId5"/>
    <p:sldId id="335" r:id="rId6"/>
    <p:sldId id="353" r:id="rId7"/>
    <p:sldId id="347" r:id="rId8"/>
    <p:sldId id="348" r:id="rId9"/>
    <p:sldId id="349" r:id="rId10"/>
    <p:sldId id="350" r:id="rId11"/>
    <p:sldId id="343" r:id="rId12"/>
    <p:sldId id="341" r:id="rId13"/>
    <p:sldId id="351" r:id="rId14"/>
    <p:sldId id="336" r:id="rId15"/>
    <p:sldId id="344" r:id="rId16"/>
    <p:sldId id="355" r:id="rId17"/>
    <p:sldId id="34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98A003-C006-428D-86C0-09B619D14CFF}">
          <p14:sldIdLst>
            <p14:sldId id="333"/>
            <p14:sldId id="352"/>
            <p14:sldId id="339"/>
            <p14:sldId id="354"/>
            <p14:sldId id="335"/>
            <p14:sldId id="353"/>
            <p14:sldId id="347"/>
            <p14:sldId id="348"/>
            <p14:sldId id="349"/>
            <p14:sldId id="350"/>
            <p14:sldId id="343"/>
            <p14:sldId id="341"/>
            <p14:sldId id="351"/>
            <p14:sldId id="336"/>
            <p14:sldId id="344"/>
            <p14:sldId id="355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314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6" autoAdjust="0"/>
    <p:restoredTop sz="94255" autoAdjust="0"/>
  </p:normalViewPr>
  <p:slideViewPr>
    <p:cSldViewPr snapToGrid="0">
      <p:cViewPr varScale="1">
        <p:scale>
          <a:sx n="46" d="100"/>
          <a:sy n="46" d="100"/>
        </p:scale>
        <p:origin x="6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2349D1-8B14-4DBE-BB6C-5108ECA68D1E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B7F86E9-893D-40B1-A6B9-38D6650EBE93}">
      <dgm:prSet phldrT="[Text]" custT="1"/>
      <dgm:spPr/>
      <dgm:t>
        <a:bodyPr/>
        <a:lstStyle/>
        <a:p>
          <a:r>
            <a:rPr lang="en-IN" sz="3200" dirty="0" smtClean="0"/>
            <a:t>Storage</a:t>
          </a:r>
          <a:endParaRPr lang="en-IN" sz="3700" dirty="0"/>
        </a:p>
      </dgm:t>
    </dgm:pt>
    <dgm:pt modelId="{EEEE899C-2432-47AD-AB0F-5998A97658FA}" type="parTrans" cxnId="{B30C5B16-9BCA-488D-BA61-A7483F854673}">
      <dgm:prSet/>
      <dgm:spPr/>
      <dgm:t>
        <a:bodyPr/>
        <a:lstStyle/>
        <a:p>
          <a:endParaRPr lang="en-IN"/>
        </a:p>
      </dgm:t>
    </dgm:pt>
    <dgm:pt modelId="{8F22ECA5-5DA9-4214-9FD6-AD8724A9E809}" type="sibTrans" cxnId="{B30C5B16-9BCA-488D-BA61-A7483F854673}">
      <dgm:prSet/>
      <dgm:spPr/>
      <dgm:t>
        <a:bodyPr/>
        <a:lstStyle/>
        <a:p>
          <a:endParaRPr lang="en-IN"/>
        </a:p>
      </dgm:t>
    </dgm:pt>
    <dgm:pt modelId="{9521E72E-3960-4BAD-BEBF-814109A7A4EF}">
      <dgm:prSet phldrT="[Text]" custT="1"/>
      <dgm:spPr/>
      <dgm:t>
        <a:bodyPr/>
        <a:lstStyle/>
        <a:p>
          <a:r>
            <a:rPr lang="en-IN" sz="3200" dirty="0" smtClean="0"/>
            <a:t>Analytics</a:t>
          </a:r>
          <a:endParaRPr lang="en-IN" sz="3700" dirty="0"/>
        </a:p>
      </dgm:t>
    </dgm:pt>
    <dgm:pt modelId="{A179EBB3-21CE-4BBC-B402-D0A58F706294}" type="parTrans" cxnId="{1AC012E0-70D1-4619-B35E-6672E3CDED8B}">
      <dgm:prSet/>
      <dgm:spPr/>
      <dgm:t>
        <a:bodyPr/>
        <a:lstStyle/>
        <a:p>
          <a:endParaRPr lang="en-IN"/>
        </a:p>
      </dgm:t>
    </dgm:pt>
    <dgm:pt modelId="{C88D72A8-3A66-452A-A8CC-BC3A6A745B00}" type="sibTrans" cxnId="{1AC012E0-70D1-4619-B35E-6672E3CDED8B}">
      <dgm:prSet/>
      <dgm:spPr/>
      <dgm:t>
        <a:bodyPr/>
        <a:lstStyle/>
        <a:p>
          <a:endParaRPr lang="en-IN"/>
        </a:p>
      </dgm:t>
    </dgm:pt>
    <dgm:pt modelId="{62638380-C889-44F0-AD9D-863E296097D2}">
      <dgm:prSet phldrT="[Text]" custT="1"/>
      <dgm:spPr/>
      <dgm:t>
        <a:bodyPr/>
        <a:lstStyle/>
        <a:p>
          <a:r>
            <a:rPr lang="en-IN" sz="3200" dirty="0" smtClean="0"/>
            <a:t>Security</a:t>
          </a:r>
          <a:endParaRPr lang="en-IN" sz="4300" dirty="0"/>
        </a:p>
      </dgm:t>
    </dgm:pt>
    <dgm:pt modelId="{1D7AE507-3358-40A5-A16C-928A5EE7199A}" type="parTrans" cxnId="{05E66751-DEF0-489C-B1EB-2AC16C954893}">
      <dgm:prSet/>
      <dgm:spPr/>
      <dgm:t>
        <a:bodyPr/>
        <a:lstStyle/>
        <a:p>
          <a:endParaRPr lang="en-IN"/>
        </a:p>
      </dgm:t>
    </dgm:pt>
    <dgm:pt modelId="{79740422-EC54-47E3-9BEC-7028DFC5A308}" type="sibTrans" cxnId="{05E66751-DEF0-489C-B1EB-2AC16C954893}">
      <dgm:prSet/>
      <dgm:spPr/>
      <dgm:t>
        <a:bodyPr/>
        <a:lstStyle/>
        <a:p>
          <a:endParaRPr lang="en-IN"/>
        </a:p>
      </dgm:t>
    </dgm:pt>
    <dgm:pt modelId="{3EBA322A-1DAE-4EE8-8091-A5CFA531E8A2}">
      <dgm:prSet phldrT="[Text]" custT="1"/>
      <dgm:spPr/>
      <dgm:t>
        <a:bodyPr/>
        <a:lstStyle/>
        <a:p>
          <a:r>
            <a:rPr lang="en-IN" sz="3200" dirty="0" smtClean="0"/>
            <a:t>Discovery</a:t>
          </a:r>
          <a:endParaRPr lang="en-IN" sz="3700" dirty="0"/>
        </a:p>
      </dgm:t>
    </dgm:pt>
    <dgm:pt modelId="{A2840A94-0E09-4425-B2CE-60DC22601318}" type="parTrans" cxnId="{EE7D56C6-4040-4F40-99D6-C69F59479C9C}">
      <dgm:prSet/>
      <dgm:spPr/>
      <dgm:t>
        <a:bodyPr/>
        <a:lstStyle/>
        <a:p>
          <a:endParaRPr lang="en-IN"/>
        </a:p>
      </dgm:t>
    </dgm:pt>
    <dgm:pt modelId="{1070C3FC-D50C-482F-9E24-4CCA380BAECC}" type="sibTrans" cxnId="{EE7D56C6-4040-4F40-99D6-C69F59479C9C}">
      <dgm:prSet/>
      <dgm:spPr/>
      <dgm:t>
        <a:bodyPr/>
        <a:lstStyle/>
        <a:p>
          <a:endParaRPr lang="en-IN"/>
        </a:p>
      </dgm:t>
    </dgm:pt>
    <dgm:pt modelId="{E0671195-5461-4206-A9F2-0D005DAEF53C}">
      <dgm:prSet phldrT="[Text]" custT="1"/>
      <dgm:spPr/>
      <dgm:t>
        <a:bodyPr/>
        <a:lstStyle/>
        <a:p>
          <a:r>
            <a:rPr lang="en-IN" sz="3200" dirty="0" smtClean="0"/>
            <a:t>Quality</a:t>
          </a:r>
          <a:endParaRPr lang="en-IN" sz="3700" dirty="0"/>
        </a:p>
      </dgm:t>
    </dgm:pt>
    <dgm:pt modelId="{C12676D2-E226-4BB1-A34D-BE5CEAEF9676}" type="parTrans" cxnId="{0F2AC10A-D7C6-4955-BBCA-A625D273C113}">
      <dgm:prSet/>
      <dgm:spPr/>
      <dgm:t>
        <a:bodyPr/>
        <a:lstStyle/>
        <a:p>
          <a:endParaRPr lang="en-IN"/>
        </a:p>
      </dgm:t>
    </dgm:pt>
    <dgm:pt modelId="{D604BB56-0C41-4735-AADF-46B736838C9A}" type="sibTrans" cxnId="{0F2AC10A-D7C6-4955-BBCA-A625D273C113}">
      <dgm:prSet/>
      <dgm:spPr/>
      <dgm:t>
        <a:bodyPr/>
        <a:lstStyle/>
        <a:p>
          <a:endParaRPr lang="en-IN"/>
        </a:p>
      </dgm:t>
    </dgm:pt>
    <dgm:pt modelId="{B262B02D-6087-40AA-9CF1-1E590841AA16}" type="pres">
      <dgm:prSet presAssocID="{DE2349D1-8B14-4DBE-BB6C-5108ECA68D1E}" presName="diagram" presStyleCnt="0">
        <dgm:presLayoutVars>
          <dgm:dir/>
          <dgm:resizeHandles val="exact"/>
        </dgm:presLayoutVars>
      </dgm:prSet>
      <dgm:spPr/>
    </dgm:pt>
    <dgm:pt modelId="{195718AC-AE75-4751-98FA-A63702B44FC6}" type="pres">
      <dgm:prSet presAssocID="{3B7F86E9-893D-40B1-A6B9-38D6650EBE93}" presName="node" presStyleLbl="node1" presStyleIdx="0" presStyleCnt="5" custScaleX="18476" custScaleY="15588" custLinFactNeighborX="4737" custLinFactNeighborY="-9785">
        <dgm:presLayoutVars>
          <dgm:bulletEnabled val="1"/>
        </dgm:presLayoutVars>
      </dgm:prSet>
      <dgm:spPr/>
    </dgm:pt>
    <dgm:pt modelId="{EF0193C7-CD3E-465E-8EC7-E03EF8816D19}" type="pres">
      <dgm:prSet presAssocID="{8F22ECA5-5DA9-4214-9FD6-AD8724A9E809}" presName="sibTrans" presStyleCnt="0"/>
      <dgm:spPr/>
    </dgm:pt>
    <dgm:pt modelId="{2C46AA06-930D-4FD3-B90E-56F0CCF97A3D}" type="pres">
      <dgm:prSet presAssocID="{9521E72E-3960-4BAD-BEBF-814109A7A4EF}" presName="node" presStyleLbl="node1" presStyleIdx="1" presStyleCnt="5" custScaleX="18476" custScaleY="15588" custLinFactNeighborX="13355" custLinFactNeighborY="-963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7D14693-2081-4FB9-895A-B1B7E055DECE}" type="pres">
      <dgm:prSet presAssocID="{C88D72A8-3A66-452A-A8CC-BC3A6A745B00}" presName="sibTrans" presStyleCnt="0"/>
      <dgm:spPr/>
    </dgm:pt>
    <dgm:pt modelId="{B2D0D6DA-B7A1-498A-8568-281502F8EDE2}" type="pres">
      <dgm:prSet presAssocID="{62638380-C889-44F0-AD9D-863E296097D2}" presName="node" presStyleLbl="node1" presStyleIdx="2" presStyleCnt="5" custScaleX="18476" custScaleY="15588" custLinFactNeighborX="-33808" custLinFactNeighborY="11524">
        <dgm:presLayoutVars>
          <dgm:bulletEnabled val="1"/>
        </dgm:presLayoutVars>
      </dgm:prSet>
      <dgm:spPr/>
    </dgm:pt>
    <dgm:pt modelId="{FEFA1454-410C-4B63-A6FD-309C90BD0F40}" type="pres">
      <dgm:prSet presAssocID="{79740422-EC54-47E3-9BEC-7028DFC5A308}" presName="sibTrans" presStyleCnt="0"/>
      <dgm:spPr/>
    </dgm:pt>
    <dgm:pt modelId="{864B2B6C-8D56-4E0B-8514-2F48F8D9822E}" type="pres">
      <dgm:prSet presAssocID="{3EBA322A-1DAE-4EE8-8091-A5CFA531E8A2}" presName="node" presStyleLbl="node1" presStyleIdx="3" presStyleCnt="5" custScaleX="18476" custScaleY="15588" custLinFactNeighborX="-9568" custLinFactNeighborY="953">
        <dgm:presLayoutVars>
          <dgm:bulletEnabled val="1"/>
        </dgm:presLayoutVars>
      </dgm:prSet>
      <dgm:spPr/>
    </dgm:pt>
    <dgm:pt modelId="{CB58B07E-E5E9-4041-92F1-2E75B4FDF45C}" type="pres">
      <dgm:prSet presAssocID="{1070C3FC-D50C-482F-9E24-4CCA380BAECC}" presName="sibTrans" presStyleCnt="0"/>
      <dgm:spPr/>
    </dgm:pt>
    <dgm:pt modelId="{8E9DF1BE-D135-4617-8F6E-E2F55402D321}" type="pres">
      <dgm:prSet presAssocID="{E0671195-5461-4206-A9F2-0D005DAEF53C}" presName="node" presStyleLbl="node1" presStyleIdx="4" presStyleCnt="5" custScaleX="18476" custScaleY="15588" custLinFactNeighborX="-1227" custLinFactNeighborY="1106">
        <dgm:presLayoutVars>
          <dgm:bulletEnabled val="1"/>
        </dgm:presLayoutVars>
      </dgm:prSet>
      <dgm:spPr/>
    </dgm:pt>
  </dgm:ptLst>
  <dgm:cxnLst>
    <dgm:cxn modelId="{1AC012E0-70D1-4619-B35E-6672E3CDED8B}" srcId="{DE2349D1-8B14-4DBE-BB6C-5108ECA68D1E}" destId="{9521E72E-3960-4BAD-BEBF-814109A7A4EF}" srcOrd="1" destOrd="0" parTransId="{A179EBB3-21CE-4BBC-B402-D0A58F706294}" sibTransId="{C88D72A8-3A66-452A-A8CC-BC3A6A745B00}"/>
    <dgm:cxn modelId="{924E7F3F-867D-46B0-8AD7-CD337340DC8C}" type="presOf" srcId="{9521E72E-3960-4BAD-BEBF-814109A7A4EF}" destId="{2C46AA06-930D-4FD3-B90E-56F0CCF97A3D}" srcOrd="0" destOrd="0" presId="urn:microsoft.com/office/officeart/2005/8/layout/default"/>
    <dgm:cxn modelId="{2B5A429C-704E-4A4D-9690-5AB61BECEFF1}" type="presOf" srcId="{62638380-C889-44F0-AD9D-863E296097D2}" destId="{B2D0D6DA-B7A1-498A-8568-281502F8EDE2}" srcOrd="0" destOrd="0" presId="urn:microsoft.com/office/officeart/2005/8/layout/default"/>
    <dgm:cxn modelId="{93CC9FBF-1463-406A-98ED-D23F97D41EF7}" type="presOf" srcId="{E0671195-5461-4206-A9F2-0D005DAEF53C}" destId="{8E9DF1BE-D135-4617-8F6E-E2F55402D321}" srcOrd="0" destOrd="0" presId="urn:microsoft.com/office/officeart/2005/8/layout/default"/>
    <dgm:cxn modelId="{BA6606B8-6DDF-4828-A808-BE8BA30613D4}" type="presOf" srcId="{3B7F86E9-893D-40B1-A6B9-38D6650EBE93}" destId="{195718AC-AE75-4751-98FA-A63702B44FC6}" srcOrd="0" destOrd="0" presId="urn:microsoft.com/office/officeart/2005/8/layout/default"/>
    <dgm:cxn modelId="{0F2AC10A-D7C6-4955-BBCA-A625D273C113}" srcId="{DE2349D1-8B14-4DBE-BB6C-5108ECA68D1E}" destId="{E0671195-5461-4206-A9F2-0D005DAEF53C}" srcOrd="4" destOrd="0" parTransId="{C12676D2-E226-4BB1-A34D-BE5CEAEF9676}" sibTransId="{D604BB56-0C41-4735-AADF-46B736838C9A}"/>
    <dgm:cxn modelId="{E5BC559C-935C-41E1-B8BA-DABAD1A8D365}" type="presOf" srcId="{DE2349D1-8B14-4DBE-BB6C-5108ECA68D1E}" destId="{B262B02D-6087-40AA-9CF1-1E590841AA16}" srcOrd="0" destOrd="0" presId="urn:microsoft.com/office/officeart/2005/8/layout/default"/>
    <dgm:cxn modelId="{05E66751-DEF0-489C-B1EB-2AC16C954893}" srcId="{DE2349D1-8B14-4DBE-BB6C-5108ECA68D1E}" destId="{62638380-C889-44F0-AD9D-863E296097D2}" srcOrd="2" destOrd="0" parTransId="{1D7AE507-3358-40A5-A16C-928A5EE7199A}" sibTransId="{79740422-EC54-47E3-9BEC-7028DFC5A308}"/>
    <dgm:cxn modelId="{B30C5B16-9BCA-488D-BA61-A7483F854673}" srcId="{DE2349D1-8B14-4DBE-BB6C-5108ECA68D1E}" destId="{3B7F86E9-893D-40B1-A6B9-38D6650EBE93}" srcOrd="0" destOrd="0" parTransId="{EEEE899C-2432-47AD-AB0F-5998A97658FA}" sibTransId="{8F22ECA5-5DA9-4214-9FD6-AD8724A9E809}"/>
    <dgm:cxn modelId="{EE7D56C6-4040-4F40-99D6-C69F59479C9C}" srcId="{DE2349D1-8B14-4DBE-BB6C-5108ECA68D1E}" destId="{3EBA322A-1DAE-4EE8-8091-A5CFA531E8A2}" srcOrd="3" destOrd="0" parTransId="{A2840A94-0E09-4425-B2CE-60DC22601318}" sibTransId="{1070C3FC-D50C-482F-9E24-4CCA380BAECC}"/>
    <dgm:cxn modelId="{D1695107-3723-4763-B03B-121569FC2026}" type="presOf" srcId="{3EBA322A-1DAE-4EE8-8091-A5CFA531E8A2}" destId="{864B2B6C-8D56-4E0B-8514-2F48F8D9822E}" srcOrd="0" destOrd="0" presId="urn:microsoft.com/office/officeart/2005/8/layout/default"/>
    <dgm:cxn modelId="{0C5BB56F-9980-4332-A4A7-7BB78A3EDE70}" type="presParOf" srcId="{B262B02D-6087-40AA-9CF1-1E590841AA16}" destId="{195718AC-AE75-4751-98FA-A63702B44FC6}" srcOrd="0" destOrd="0" presId="urn:microsoft.com/office/officeart/2005/8/layout/default"/>
    <dgm:cxn modelId="{66EBED0E-C7D5-4366-BFB8-FB3F1C0C74C7}" type="presParOf" srcId="{B262B02D-6087-40AA-9CF1-1E590841AA16}" destId="{EF0193C7-CD3E-465E-8EC7-E03EF8816D19}" srcOrd="1" destOrd="0" presId="urn:microsoft.com/office/officeart/2005/8/layout/default"/>
    <dgm:cxn modelId="{B0F9F221-50F5-4BE1-BB9D-023C34608405}" type="presParOf" srcId="{B262B02D-6087-40AA-9CF1-1E590841AA16}" destId="{2C46AA06-930D-4FD3-B90E-56F0CCF97A3D}" srcOrd="2" destOrd="0" presId="urn:microsoft.com/office/officeart/2005/8/layout/default"/>
    <dgm:cxn modelId="{C5659B83-F669-4449-9D2D-8F5D5A5CB5DC}" type="presParOf" srcId="{B262B02D-6087-40AA-9CF1-1E590841AA16}" destId="{07D14693-2081-4FB9-895A-B1B7E055DECE}" srcOrd="3" destOrd="0" presId="urn:microsoft.com/office/officeart/2005/8/layout/default"/>
    <dgm:cxn modelId="{34B84F22-4CC0-4A8F-9CCB-C45717E9557F}" type="presParOf" srcId="{B262B02D-6087-40AA-9CF1-1E590841AA16}" destId="{B2D0D6DA-B7A1-498A-8568-281502F8EDE2}" srcOrd="4" destOrd="0" presId="urn:microsoft.com/office/officeart/2005/8/layout/default"/>
    <dgm:cxn modelId="{F946156B-C7FB-41BF-A50E-7B0A53E4BC21}" type="presParOf" srcId="{B262B02D-6087-40AA-9CF1-1E590841AA16}" destId="{FEFA1454-410C-4B63-A6FD-309C90BD0F40}" srcOrd="5" destOrd="0" presId="urn:microsoft.com/office/officeart/2005/8/layout/default"/>
    <dgm:cxn modelId="{C6877642-1BD1-4FD2-B333-8AA236ECD668}" type="presParOf" srcId="{B262B02D-6087-40AA-9CF1-1E590841AA16}" destId="{864B2B6C-8D56-4E0B-8514-2F48F8D9822E}" srcOrd="6" destOrd="0" presId="urn:microsoft.com/office/officeart/2005/8/layout/default"/>
    <dgm:cxn modelId="{BA5AB495-C267-47ED-A240-6D9FF7667C42}" type="presParOf" srcId="{B262B02D-6087-40AA-9CF1-1E590841AA16}" destId="{CB58B07E-E5E9-4041-92F1-2E75B4FDF45C}" srcOrd="7" destOrd="0" presId="urn:microsoft.com/office/officeart/2005/8/layout/default"/>
    <dgm:cxn modelId="{92C7324F-1D69-42DD-B238-30597A73C313}" type="presParOf" srcId="{B262B02D-6087-40AA-9CF1-1E590841AA16}" destId="{8E9DF1BE-D135-4617-8F6E-E2F55402D32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718AC-AE75-4751-98FA-A63702B44FC6}">
      <dsp:nvSpPr>
        <dsp:cNvPr id="0" name=""/>
        <dsp:cNvSpPr/>
      </dsp:nvSpPr>
      <dsp:spPr>
        <a:xfrm>
          <a:off x="1979779" y="372911"/>
          <a:ext cx="2148763" cy="10877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Storage</a:t>
          </a:r>
          <a:endParaRPr lang="en-IN" sz="3700" kern="1200" dirty="0"/>
        </a:p>
      </dsp:txBody>
      <dsp:txXfrm>
        <a:off x="1979779" y="372911"/>
        <a:ext cx="2148763" cy="1087732"/>
      </dsp:txXfrm>
    </dsp:sp>
    <dsp:sp modelId="{2C46AA06-930D-4FD3-B90E-56F0CCF97A3D}">
      <dsp:nvSpPr>
        <dsp:cNvPr id="0" name=""/>
        <dsp:cNvSpPr/>
      </dsp:nvSpPr>
      <dsp:spPr>
        <a:xfrm>
          <a:off x="6293820" y="383726"/>
          <a:ext cx="2148763" cy="10877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Analytics</a:t>
          </a:r>
          <a:endParaRPr lang="en-IN" sz="3700" kern="1200" dirty="0"/>
        </a:p>
      </dsp:txBody>
      <dsp:txXfrm>
        <a:off x="6293820" y="383726"/>
        <a:ext cx="2148763" cy="1087732"/>
      </dsp:txXfrm>
    </dsp:sp>
    <dsp:sp modelId="{B2D0D6DA-B7A1-498A-8568-281502F8EDE2}">
      <dsp:nvSpPr>
        <dsp:cNvPr id="0" name=""/>
        <dsp:cNvSpPr/>
      </dsp:nvSpPr>
      <dsp:spPr>
        <a:xfrm>
          <a:off x="4120517" y="1859856"/>
          <a:ext cx="2148763" cy="10877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Security</a:t>
          </a:r>
          <a:endParaRPr lang="en-IN" sz="4300" kern="1200" dirty="0"/>
        </a:p>
      </dsp:txBody>
      <dsp:txXfrm>
        <a:off x="4120517" y="1859856"/>
        <a:ext cx="2148763" cy="1087732"/>
      </dsp:txXfrm>
    </dsp:sp>
    <dsp:sp modelId="{864B2B6C-8D56-4E0B-8514-2F48F8D9822E}">
      <dsp:nvSpPr>
        <dsp:cNvPr id="0" name=""/>
        <dsp:cNvSpPr/>
      </dsp:nvSpPr>
      <dsp:spPr>
        <a:xfrm>
          <a:off x="1971987" y="3372945"/>
          <a:ext cx="2148763" cy="10877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Discovery</a:t>
          </a:r>
          <a:endParaRPr lang="en-IN" sz="3700" kern="1200" dirty="0"/>
        </a:p>
      </dsp:txBody>
      <dsp:txXfrm>
        <a:off x="1971987" y="3372945"/>
        <a:ext cx="2148763" cy="1087732"/>
      </dsp:txXfrm>
    </dsp:sp>
    <dsp:sp modelId="{8E9DF1BE-D135-4617-8F6E-E2F55402D321}">
      <dsp:nvSpPr>
        <dsp:cNvPr id="0" name=""/>
        <dsp:cNvSpPr/>
      </dsp:nvSpPr>
      <dsp:spPr>
        <a:xfrm>
          <a:off x="6253813" y="3383622"/>
          <a:ext cx="2148763" cy="10877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Quality</a:t>
          </a:r>
          <a:endParaRPr lang="en-IN" sz="3700" kern="1200" dirty="0"/>
        </a:p>
      </dsp:txBody>
      <dsp:txXfrm>
        <a:off x="6253813" y="3383622"/>
        <a:ext cx="2148763" cy="1087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1DA70-9A92-4AA8-906E-E9850823E1C4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7B50-E105-47A8-808B-76B5CD0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66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21" y="2339223"/>
            <a:ext cx="2179559" cy="2179556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38200" y="4225160"/>
            <a:ext cx="10515600" cy="441445"/>
          </a:xfrm>
          <a:prstGeom prst="rect">
            <a:avLst/>
          </a:prstGeom>
        </p:spPr>
        <p:txBody>
          <a:bodyPr/>
          <a:lstStyle>
            <a:lvl1pPr algn="ctr">
              <a:defRPr sz="3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6868"/>
            <a:ext cx="105156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354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8735" y="51516"/>
            <a:ext cx="10504972" cy="47651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&lt;&lt;Slide Title&gt;&gt;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335" y="1104410"/>
            <a:ext cx="11629622" cy="5450936"/>
          </a:xfrm>
          <a:prstGeom prst="rect">
            <a:avLst/>
          </a:prstGeom>
        </p:spPr>
        <p:txBody>
          <a:bodyPr/>
          <a:lstStyle>
            <a:lvl1pPr>
              <a:defRPr sz="2400" b="0">
                <a:latin typeface="Century Gothic" panose="020B0502020202020204" pitchFamily="34" charset="0"/>
              </a:defRPr>
            </a:lvl1pPr>
            <a:lvl2pPr>
              <a:defRPr sz="2400" b="0">
                <a:latin typeface="Century Gothic" panose="020B0502020202020204" pitchFamily="34" charset="0"/>
              </a:defRPr>
            </a:lvl2pPr>
            <a:lvl3pPr>
              <a:defRPr sz="2400" b="0">
                <a:latin typeface="Century Gothic" panose="020B0502020202020204" pitchFamily="34" charset="0"/>
              </a:defRPr>
            </a:lvl3pPr>
            <a:lvl4pPr>
              <a:defRPr sz="2400" b="0">
                <a:latin typeface="Century Gothic" panose="020B0502020202020204" pitchFamily="34" charset="0"/>
              </a:defRPr>
            </a:lvl4pPr>
            <a:lvl5pPr>
              <a:defRPr sz="2400" b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 userDrawn="1"/>
        </p:nvSpPr>
        <p:spPr>
          <a:xfrm>
            <a:off x="11646960" y="6566772"/>
            <a:ext cx="529933" cy="246221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ACD1569-816F-457A-A9AE-4FE564801E0D}" type="slidenum">
              <a:rPr lang="en-IN" sz="1000" b="0" smtClean="0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en-IN" sz="1000" b="0" dirty="0">
              <a:solidFill>
                <a:prstClr val="white">
                  <a:lumMod val="6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006525" y="129106"/>
            <a:ext cx="1003428" cy="758791"/>
          </a:xfrm>
          <a:prstGeom prst="rect">
            <a:avLst/>
          </a:prstGeom>
          <a:blipFill dpi="0" rotWithShape="1">
            <a:blip r:embed="rId2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91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006525" y="129106"/>
            <a:ext cx="1003428" cy="758791"/>
          </a:xfrm>
          <a:prstGeom prst="rect">
            <a:avLst/>
          </a:prstGeom>
          <a:blipFill dpi="0" rotWithShape="1">
            <a:blip r:embed="rId2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1"/>
          <p:cNvSpPr>
            <a:spLocks noGrp="1"/>
          </p:cNvSpPr>
          <p:nvPr userDrawn="1"/>
        </p:nvSpPr>
        <p:spPr>
          <a:xfrm>
            <a:off x="11646960" y="6566772"/>
            <a:ext cx="529933" cy="246221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ACD1569-816F-457A-A9AE-4FE564801E0D}" type="slidenum">
              <a:rPr lang="en-IN" sz="1000" b="0" smtClean="0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en-IN" sz="1000" b="0" dirty="0">
              <a:solidFill>
                <a:prstClr val="white">
                  <a:lumMod val="6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4332862"/>
            <a:ext cx="12192000" cy="9284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530385" y="4097673"/>
            <a:ext cx="10515600" cy="2899233"/>
          </a:xfrm>
          <a:prstGeom prst="rect">
            <a:avLst/>
          </a:prstGeom>
        </p:spPr>
        <p:txBody>
          <a:bodyPr/>
          <a:lstStyle>
            <a:lvl1pPr algn="r">
              <a:defRPr sz="10000" b="1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SEPARATOR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006525" y="129106"/>
            <a:ext cx="1003428" cy="758791"/>
          </a:xfrm>
          <a:prstGeom prst="rect">
            <a:avLst/>
          </a:prstGeom>
          <a:blipFill dpi="0" rotWithShape="1">
            <a:blip r:embed="rId2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8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4332862"/>
            <a:ext cx="12192000" cy="9284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2160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-371060" y="4105411"/>
            <a:ext cx="12404035" cy="1316446"/>
          </a:xfrm>
          <a:prstGeom prst="rect">
            <a:avLst/>
          </a:prstGeom>
        </p:spPr>
        <p:txBody>
          <a:bodyPr/>
          <a:lstStyle>
            <a:lvl1pPr algn="r">
              <a:defRPr sz="10000" b="1" baseline="0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558753" y="5408605"/>
            <a:ext cx="1326467" cy="100307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6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21" y="2339222"/>
            <a:ext cx="2179558" cy="2179556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38200" y="4225148"/>
            <a:ext cx="10515600" cy="441445"/>
          </a:xfrm>
          <a:prstGeom prst="rect">
            <a:avLst/>
          </a:prstGeom>
        </p:spPr>
        <p:txBody>
          <a:bodyPr/>
          <a:lstStyle>
            <a:lvl1pPr algn="ctr">
              <a:defRPr sz="3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6868"/>
            <a:ext cx="105156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21" y="2339222"/>
            <a:ext cx="2179558" cy="21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57F8E6-C5A3-D94C-B6D2-623BAF065E03}" type="datetimeFigureOut">
              <a:rPr lang="en-US">
                <a:solidFill>
                  <a:prstClr val="black"/>
                </a:solidFill>
              </a:rPr>
              <a:pPr/>
              <a:t>12/13/2019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922C4D-75AE-674A-BC05-DCC65DEF3325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4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5C644C-9628-43DF-B8EF-50C16EE48ED1}" type="datetime1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2015 SLK Software services PVT LTD.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1E492-F8C7-4CA3-8E56-DC7FF196B9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 hasBounce="1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7000">
              <a:srgbClr val="F3F3F3"/>
            </a:gs>
            <a:gs pos="48000">
              <a:srgbClr val="FAFAFA"/>
            </a:gs>
            <a:gs pos="27000">
              <a:srgbClr val="FDFDFD"/>
            </a:gs>
            <a:gs pos="67000">
              <a:srgbClr val="F4F4F4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3" y="6566778"/>
            <a:ext cx="353173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3">
              <a:defRPr/>
            </a:pPr>
            <a:r>
              <a:rPr lang="en-US" sz="10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2016 SLK Software Services Pvt. Ltd. All rights reserved.</a:t>
            </a:r>
          </a:p>
        </p:txBody>
      </p:sp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381500" y="6576688"/>
            <a:ext cx="3429000" cy="2363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63">
              <a:buFont typeface="Arial" charset="0"/>
              <a:buNone/>
              <a:defRPr/>
            </a:pPr>
            <a:r>
              <a:rPr lang="en-US" sz="1000" dirty="0">
                <a:solidFill>
                  <a:srgbClr val="8064A2">
                    <a:lumMod val="60000"/>
                    <a:lumOff val="40000"/>
                  </a:srgbClr>
                </a:solidFill>
                <a:latin typeface="Arial" pitchFamily="34" charset="0"/>
                <a:cs typeface="Arial" pitchFamily="34" charset="0"/>
              </a:rPr>
              <a:t>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20388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9" r:id="rId7"/>
    <p:sldLayoutId id="2147483674" r:id="rId8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225160"/>
            <a:ext cx="10515600" cy="616663"/>
          </a:xfrm>
        </p:spPr>
        <p:txBody>
          <a:bodyPr/>
          <a:lstStyle/>
          <a:p>
            <a:r>
              <a:rPr lang="en-IN" dirty="0" smtClean="0"/>
              <a:t>Big Data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4841823"/>
            <a:ext cx="10515600" cy="9144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83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/>
              <a:t>Value</a:t>
            </a:r>
          </a:p>
          <a:p>
            <a:r>
              <a:rPr lang="en-US" sz="1800" dirty="0" smtClean="0"/>
              <a:t>correct meaning out </a:t>
            </a:r>
            <a:r>
              <a:rPr lang="en-US" sz="1800" dirty="0"/>
              <a:t>of the data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 smtClean="0"/>
              <a:t>Veracity</a:t>
            </a:r>
            <a:endParaRPr lang="en-IN" sz="1800" dirty="0"/>
          </a:p>
          <a:p>
            <a:r>
              <a:rPr lang="en-IN" sz="1800" dirty="0" smtClean="0"/>
              <a:t>Uncertain </a:t>
            </a:r>
            <a:r>
              <a:rPr lang="en-IN" sz="1800" dirty="0"/>
              <a:t>and inconsistent in data 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97" y="4471983"/>
            <a:ext cx="2888252" cy="1444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97" y="1809237"/>
            <a:ext cx="2724838" cy="16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35" y="336329"/>
            <a:ext cx="10504972" cy="476518"/>
          </a:xfrm>
        </p:spPr>
        <p:txBody>
          <a:bodyPr/>
          <a:lstStyle/>
          <a:p>
            <a:r>
              <a:rPr lang="en-IN" sz="2400" dirty="0" smtClean="0"/>
              <a:t>Types of Big data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 smtClean="0"/>
              <a:t>- Structured </a:t>
            </a:r>
          </a:p>
          <a:p>
            <a:pPr lvl="1"/>
            <a:r>
              <a:rPr lang="en-IN" sz="1800" dirty="0" smtClean="0"/>
              <a:t>eg: Database</a:t>
            </a:r>
          </a:p>
          <a:p>
            <a:pPr marL="0" indent="0">
              <a:buNone/>
            </a:pPr>
            <a:r>
              <a:rPr lang="en-IN" sz="1800" dirty="0" smtClean="0"/>
              <a:t>- Unstructured </a:t>
            </a:r>
          </a:p>
          <a:p>
            <a:pPr lvl="1"/>
            <a:r>
              <a:rPr lang="en-IN" sz="1800" dirty="0" smtClean="0"/>
              <a:t>eg: photos, videos</a:t>
            </a:r>
          </a:p>
          <a:p>
            <a:pPr marL="0" indent="0">
              <a:buNone/>
            </a:pPr>
            <a:r>
              <a:rPr lang="en-IN" sz="1800" dirty="0" smtClean="0"/>
              <a:t>- Semi-Structured </a:t>
            </a:r>
          </a:p>
          <a:p>
            <a:pPr lvl="1"/>
            <a:r>
              <a:rPr lang="en-IN" sz="1800" dirty="0" smtClean="0"/>
              <a:t>eg: xml, json 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80" y="3431979"/>
            <a:ext cx="9142712" cy="259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6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69" y="393038"/>
            <a:ext cx="10504972" cy="476518"/>
          </a:xfrm>
        </p:spPr>
        <p:txBody>
          <a:bodyPr/>
          <a:lstStyle/>
          <a:p>
            <a:r>
              <a:rPr lang="en-IN" sz="2400" dirty="0" smtClean="0"/>
              <a:t>Examples of Big data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426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Big Data Technologies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sz="1800" dirty="0" smtClean="0"/>
              <a:t>Data </a:t>
            </a:r>
            <a:r>
              <a:rPr lang="en-IN" sz="1800" dirty="0"/>
              <a:t>storage</a:t>
            </a:r>
          </a:p>
          <a:p>
            <a:r>
              <a:rPr lang="en-IN" sz="1800" dirty="0" smtClean="0"/>
              <a:t>Data mining</a:t>
            </a:r>
            <a:endParaRPr lang="en-IN" sz="1800" dirty="0"/>
          </a:p>
          <a:p>
            <a:r>
              <a:rPr lang="en-IN" sz="1800" dirty="0" smtClean="0"/>
              <a:t>Data Analytics</a:t>
            </a:r>
            <a:endParaRPr lang="en-IN" sz="1800" dirty="0"/>
          </a:p>
          <a:p>
            <a:r>
              <a:rPr lang="en-IN" sz="1800" dirty="0"/>
              <a:t>Data Visualization</a:t>
            </a:r>
            <a:endParaRPr lang="en-IN" sz="1800" dirty="0" smtClean="0"/>
          </a:p>
          <a:p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2692544"/>
            <a:ext cx="83343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69" y="393039"/>
            <a:ext cx="10504972" cy="476518"/>
          </a:xfrm>
        </p:spPr>
        <p:txBody>
          <a:bodyPr/>
          <a:lstStyle/>
          <a:p>
            <a:r>
              <a:rPr lang="en-IN" sz="2400" dirty="0" smtClean="0"/>
              <a:t>Challenges</a:t>
            </a:r>
            <a:endParaRPr lang="en-IN" sz="2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19323619"/>
              </p:ext>
            </p:extLst>
          </p:nvPr>
        </p:nvGraphicFramePr>
        <p:xfrm>
          <a:off x="282575" y="1104900"/>
          <a:ext cx="11630025" cy="5449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401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69" y="371005"/>
            <a:ext cx="10504972" cy="476518"/>
          </a:xfrm>
        </p:spPr>
        <p:txBody>
          <a:bodyPr/>
          <a:lstStyle/>
          <a:p>
            <a:r>
              <a:rPr lang="en-IN" sz="2400" dirty="0" smtClean="0"/>
              <a:t>Hadoop-as-a-solution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0769" y="961192"/>
            <a:ext cx="11629622" cy="5450936"/>
          </a:xfrm>
        </p:spPr>
        <p:txBody>
          <a:bodyPr/>
          <a:lstStyle/>
          <a:p>
            <a:endParaRPr lang="en-IN" sz="1800" dirty="0" smtClean="0"/>
          </a:p>
          <a:p>
            <a:pPr marL="0" indent="0">
              <a:buNone/>
            </a:pPr>
            <a:r>
              <a:rPr lang="en-US" sz="1800" dirty="0" smtClean="0"/>
              <a:t>Hadoop, open </a:t>
            </a:r>
            <a:r>
              <a:rPr lang="en-US" sz="1800" dirty="0"/>
              <a:t>source framework written in java </a:t>
            </a:r>
            <a:endParaRPr lang="en-US" sz="1800" dirty="0" smtClean="0"/>
          </a:p>
          <a:p>
            <a:r>
              <a:rPr lang="en-IN" sz="1800" dirty="0" smtClean="0"/>
              <a:t>Founded by </a:t>
            </a:r>
            <a:r>
              <a:rPr lang="en-IN" sz="1800" dirty="0" err="1" smtClean="0"/>
              <a:t>Doung</a:t>
            </a:r>
            <a:r>
              <a:rPr lang="en-IN" sz="1800" dirty="0" smtClean="0"/>
              <a:t> Cutting, was working at Yahoo</a:t>
            </a:r>
          </a:p>
          <a:p>
            <a:r>
              <a:rPr lang="en-IN" sz="1800" b="1" dirty="0" smtClean="0"/>
              <a:t>Hadoop </a:t>
            </a:r>
            <a:r>
              <a:rPr lang="en-IN" sz="1800" dirty="0" smtClean="0"/>
              <a:t>is named it after his son’s toy elephant</a:t>
            </a:r>
          </a:p>
          <a:p>
            <a:r>
              <a:rPr lang="en-IN" sz="1800" dirty="0" err="1" smtClean="0"/>
              <a:t>Scalabilty</a:t>
            </a:r>
            <a:endParaRPr lang="en-IN" sz="1800" dirty="0" smtClean="0"/>
          </a:p>
          <a:p>
            <a:r>
              <a:rPr lang="en-IN" sz="1800" dirty="0" smtClean="0"/>
              <a:t>Distributed file system</a:t>
            </a:r>
          </a:p>
          <a:p>
            <a:pPr marL="0" indent="0">
              <a:buNone/>
            </a:pPr>
            <a:endParaRPr lang="en-IN" sz="1800" dirty="0" smtClean="0"/>
          </a:p>
          <a:p>
            <a:endParaRPr lang="en-IN" sz="1800" dirty="0" smtClean="0"/>
          </a:p>
          <a:p>
            <a:pPr marL="0" indent="0">
              <a:buNone/>
            </a:pPr>
            <a:r>
              <a:rPr lang="en-IN" sz="1800" dirty="0" smtClean="0"/>
              <a:t>The Apache Hadoop framework :</a:t>
            </a:r>
          </a:p>
          <a:p>
            <a:r>
              <a:rPr lang="en-IN" sz="1800" dirty="0" smtClean="0"/>
              <a:t>Hadoop common</a:t>
            </a:r>
          </a:p>
          <a:p>
            <a:r>
              <a:rPr lang="en-IN" sz="1800" dirty="0" smtClean="0"/>
              <a:t>Hadoop distributed file system(HDFS)</a:t>
            </a:r>
          </a:p>
          <a:p>
            <a:r>
              <a:rPr lang="en-IN" sz="1800" dirty="0" smtClean="0"/>
              <a:t>Hadoop Yarn</a:t>
            </a:r>
          </a:p>
          <a:p>
            <a:r>
              <a:rPr lang="en-IN" sz="1800" dirty="0" smtClean="0"/>
              <a:t>Hadoop </a:t>
            </a:r>
            <a:r>
              <a:rPr lang="en-IN" sz="1800" dirty="0" err="1" smtClean="0"/>
              <a:t>Mapreduce</a:t>
            </a:r>
            <a:r>
              <a:rPr lang="en-IN" sz="1800" dirty="0" smtClean="0"/>
              <a:t> </a:t>
            </a:r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1800" dirty="0"/>
          </a:p>
        </p:txBody>
      </p:sp>
      <p:pic>
        <p:nvPicPr>
          <p:cNvPr id="9" name="Picture 4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38" y="3417002"/>
            <a:ext cx="4114798" cy="29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8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99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35" y="384027"/>
            <a:ext cx="10504972" cy="476518"/>
          </a:xfrm>
        </p:spPr>
        <p:txBody>
          <a:bodyPr/>
          <a:lstStyle/>
          <a:p>
            <a:r>
              <a:rPr lang="en-IN" sz="2400" dirty="0" smtClean="0"/>
              <a:t>Architecture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0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86" y="362781"/>
            <a:ext cx="10504972" cy="476518"/>
          </a:xfrm>
        </p:spPr>
        <p:txBody>
          <a:bodyPr/>
          <a:lstStyle/>
          <a:p>
            <a:r>
              <a:rPr lang="en-IN" sz="2400" dirty="0" smtClean="0"/>
              <a:t>Agenda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800" dirty="0" smtClean="0"/>
              <a:t>Story of Big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 smtClean="0"/>
              <a:t>What is big data?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 smtClean="0"/>
              <a:t>How big the big data is?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 smtClean="0"/>
              <a:t>5Vs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 smtClean="0"/>
              <a:t>Types of Big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 smtClean="0"/>
              <a:t>Examples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 smtClean="0"/>
              <a:t>Problems with big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 smtClean="0"/>
              <a:t>Solution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46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45" y="366309"/>
            <a:ext cx="10504972" cy="476518"/>
          </a:xfrm>
        </p:spPr>
        <p:txBody>
          <a:bodyPr/>
          <a:lstStyle/>
          <a:p>
            <a:r>
              <a:rPr lang="en-IN" sz="2400" dirty="0" smtClean="0"/>
              <a:t>Where it got started?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sz="1800" dirty="0" smtClean="0"/>
              <a:t>In 1880, Herman invented tabulating machine, punch cards.</a:t>
            </a:r>
          </a:p>
          <a:p>
            <a:r>
              <a:rPr lang="en-IN" sz="1800" dirty="0" smtClean="0"/>
              <a:t>In 1927, Australian- German engineer, developed storing information magnetically on tape</a:t>
            </a:r>
          </a:p>
          <a:p>
            <a:endParaRPr lang="en-IN" sz="1800" dirty="0"/>
          </a:p>
          <a:p>
            <a:endParaRPr lang="en-IN" sz="1800" dirty="0" smtClean="0"/>
          </a:p>
          <a:p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09" y="2122215"/>
            <a:ext cx="7682628" cy="403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Traditional vs modern db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51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86" y="359989"/>
            <a:ext cx="10504972" cy="476518"/>
          </a:xfrm>
        </p:spPr>
        <p:txBody>
          <a:bodyPr/>
          <a:lstStyle/>
          <a:p>
            <a:r>
              <a:rPr lang="en-IN" sz="2400" dirty="0" smtClean="0"/>
              <a:t>Big Data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 smtClean="0"/>
              <a:t>Big data is larger, complex data sets.</a:t>
            </a:r>
          </a:p>
          <a:p>
            <a:r>
              <a:rPr lang="en-US" sz="1800" dirty="0" smtClean="0"/>
              <a:t>Traditional data processing software can’t manage them.</a:t>
            </a:r>
          </a:p>
          <a:p>
            <a:r>
              <a:rPr lang="en-US" sz="1800" dirty="0" smtClean="0"/>
              <a:t>Storing, Integration of large data sets for analytics.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Sources of big data: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i="1" dirty="0"/>
              <a:t>Web data, </a:t>
            </a:r>
            <a:r>
              <a:rPr lang="en-US" sz="1800" i="1" dirty="0" smtClean="0"/>
              <a:t>e-commerce</a:t>
            </a:r>
            <a:endParaRPr lang="en-US" sz="1800" i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i="1" dirty="0"/>
              <a:t>Bank/Credit Card </a:t>
            </a:r>
            <a:br>
              <a:rPr lang="en-US" sz="1800" i="1" dirty="0"/>
            </a:br>
            <a:r>
              <a:rPr lang="en-US" sz="1800" i="1" dirty="0"/>
              <a:t>transactions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i="1" dirty="0"/>
              <a:t>Social </a:t>
            </a:r>
            <a:r>
              <a:rPr lang="en-US" sz="1800" i="1" dirty="0" smtClean="0"/>
              <a:t>Network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i="1" dirty="0" smtClean="0"/>
              <a:t>Weather, location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i="1" dirty="0" smtClean="0"/>
              <a:t>Sensor, Machine, IOT</a:t>
            </a:r>
            <a:endParaRPr lang="en-US" sz="1800" i="1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96" y="2431499"/>
            <a:ext cx="5855044" cy="34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69" y="326937"/>
            <a:ext cx="10504972" cy="476518"/>
          </a:xfrm>
        </p:spPr>
        <p:txBody>
          <a:bodyPr/>
          <a:lstStyle/>
          <a:p>
            <a:r>
              <a:rPr lang="en-IN" sz="2400" dirty="0" smtClean="0"/>
              <a:t>How Big the data is?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335" y="961191"/>
            <a:ext cx="11629622" cy="5450936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 smtClean="0"/>
              <a:t>Instagram </a:t>
            </a:r>
            <a:endParaRPr lang="en-IN" sz="1600" dirty="0"/>
          </a:p>
          <a:p>
            <a:pPr lvl="1"/>
            <a:r>
              <a:rPr lang="en-IN" sz="1600" dirty="0"/>
              <a:t>40 billion pics</a:t>
            </a:r>
          </a:p>
          <a:p>
            <a:pPr lvl="1"/>
            <a:r>
              <a:rPr lang="en-IN" sz="1600" dirty="0" smtClean="0"/>
              <a:t>4.2B </a:t>
            </a:r>
            <a:r>
              <a:rPr lang="en-IN" sz="1600" dirty="0"/>
              <a:t>likes</a:t>
            </a:r>
          </a:p>
          <a:p>
            <a:pPr lvl="1"/>
            <a:r>
              <a:rPr lang="en-IN" sz="1600" dirty="0"/>
              <a:t>700 million monthly users</a:t>
            </a:r>
          </a:p>
          <a:p>
            <a:pPr lvl="1"/>
            <a:r>
              <a:rPr lang="en-IN" sz="1600" dirty="0"/>
              <a:t>95 million photos added everyday</a:t>
            </a:r>
          </a:p>
          <a:p>
            <a:pPr marL="0" indent="0">
              <a:buNone/>
            </a:pPr>
            <a:r>
              <a:rPr lang="en-IN" sz="1600" dirty="0"/>
              <a:t>Mail 200,000,000</a:t>
            </a:r>
          </a:p>
          <a:p>
            <a:pPr marL="0" indent="0">
              <a:buNone/>
            </a:pPr>
            <a:r>
              <a:rPr lang="en-IN" sz="1600" dirty="0" err="1"/>
              <a:t>Youtube</a:t>
            </a:r>
            <a:r>
              <a:rPr lang="en-IN" sz="1600" dirty="0"/>
              <a:t> </a:t>
            </a:r>
            <a:endParaRPr lang="en-IN" sz="1600" dirty="0" smtClean="0"/>
          </a:p>
          <a:p>
            <a:pPr lvl="1"/>
            <a:r>
              <a:rPr lang="en-IN" sz="1600" dirty="0" smtClean="0"/>
              <a:t>300 </a:t>
            </a:r>
            <a:r>
              <a:rPr lang="en-IN" sz="1600" dirty="0"/>
              <a:t>hours of video </a:t>
            </a:r>
            <a:r>
              <a:rPr lang="en-IN" sz="1600" dirty="0" smtClean="0"/>
              <a:t>uploaded</a:t>
            </a:r>
          </a:p>
          <a:p>
            <a:pPr marL="0" indent="0">
              <a:buNone/>
            </a:pPr>
            <a:r>
              <a:rPr lang="en-IN" sz="1600" dirty="0" smtClean="0"/>
              <a:t>Facebook </a:t>
            </a:r>
            <a:r>
              <a:rPr lang="en-IN" sz="1600" dirty="0"/>
              <a:t>4,166,667 likes &amp; 200,000 photos</a:t>
            </a:r>
          </a:p>
          <a:p>
            <a:pPr lvl="1"/>
            <a:r>
              <a:rPr lang="en-IN" sz="1600" dirty="0"/>
              <a:t>2B monthly users</a:t>
            </a:r>
          </a:p>
          <a:p>
            <a:pPr lvl="1"/>
            <a:r>
              <a:rPr lang="en-IN" sz="1600" dirty="0"/>
              <a:t>1.3B daily users</a:t>
            </a:r>
          </a:p>
          <a:p>
            <a:pPr lvl="1"/>
            <a:r>
              <a:rPr lang="en-IN" sz="1600" dirty="0"/>
              <a:t>350 million photos added everyday</a:t>
            </a:r>
          </a:p>
          <a:p>
            <a:pPr lvl="1"/>
            <a:r>
              <a:rPr lang="en-IN" sz="1600" dirty="0"/>
              <a:t>5,00,000 comments per minute</a:t>
            </a:r>
          </a:p>
          <a:p>
            <a:pPr lvl="1"/>
            <a:r>
              <a:rPr lang="en-IN" sz="1600" dirty="0"/>
              <a:t>8B video views everyday</a:t>
            </a:r>
          </a:p>
          <a:p>
            <a:pPr marL="0" indent="0">
              <a:buNone/>
            </a:pPr>
            <a:r>
              <a:rPr lang="en-IN" sz="1600" dirty="0"/>
              <a:t>Twitter</a:t>
            </a:r>
          </a:p>
          <a:p>
            <a:pPr lvl="1"/>
            <a:r>
              <a:rPr lang="en-IN" sz="1600" dirty="0"/>
              <a:t>1.3B accounts</a:t>
            </a:r>
          </a:p>
          <a:p>
            <a:pPr lvl="1"/>
            <a:r>
              <a:rPr lang="en-IN" sz="1600" dirty="0"/>
              <a:t>310 million </a:t>
            </a:r>
            <a:r>
              <a:rPr lang="en-IN" sz="1600" dirty="0" err="1"/>
              <a:t>mothly</a:t>
            </a:r>
            <a:r>
              <a:rPr lang="en-IN" sz="1600" dirty="0"/>
              <a:t> users</a:t>
            </a:r>
          </a:p>
          <a:p>
            <a:pPr lvl="1"/>
            <a:r>
              <a:rPr lang="en-IN" sz="1600" dirty="0"/>
              <a:t>6k tweets per second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66154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240" y="324232"/>
            <a:ext cx="10504972" cy="476518"/>
          </a:xfrm>
        </p:spPr>
        <p:txBody>
          <a:bodyPr/>
          <a:lstStyle/>
          <a:p>
            <a:r>
              <a:rPr lang="en-IN" dirty="0" smtClean="0"/>
              <a:t> </a:t>
            </a:r>
            <a:r>
              <a:rPr lang="en-IN" sz="2400" dirty="0" smtClean="0"/>
              <a:t>Characteristic of Big Data: Volume</a:t>
            </a:r>
            <a:endParaRPr lang="en-IN" dirty="0"/>
          </a:p>
        </p:txBody>
      </p:sp>
      <p:pic>
        <p:nvPicPr>
          <p:cNvPr id="4" name="Content Placeholder 3" descr="Table listing data units, their value, and size in bytes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0537" y="1650624"/>
            <a:ext cx="8553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86" y="351518"/>
            <a:ext cx="10504972" cy="476518"/>
          </a:xfrm>
        </p:spPr>
        <p:txBody>
          <a:bodyPr/>
          <a:lstStyle/>
          <a:p>
            <a:r>
              <a:rPr lang="en-IN" sz="3200" dirty="0" smtClean="0"/>
              <a:t>Variety</a:t>
            </a:r>
            <a:endParaRPr lang="en-IN" sz="3200" dirty="0"/>
          </a:p>
        </p:txBody>
      </p:sp>
      <p:pic>
        <p:nvPicPr>
          <p:cNvPr id="4" name="Content Placeholder 3" descr="Linked In logo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99" y="1842087"/>
            <a:ext cx="2258124" cy="943596"/>
          </a:xfrm>
          <a:prstGeom prst="rect">
            <a:avLst/>
          </a:prstGeom>
        </p:spPr>
      </p:pic>
      <p:pic>
        <p:nvPicPr>
          <p:cNvPr id="5" name="Picture 4" descr="Facebook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43" y="1894949"/>
            <a:ext cx="1207310" cy="418936"/>
          </a:xfrm>
          <a:prstGeom prst="rect">
            <a:avLst/>
          </a:prstGeom>
        </p:spPr>
      </p:pic>
      <p:pic>
        <p:nvPicPr>
          <p:cNvPr id="6" name="Picture 5" descr="Reddit log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44" y="1983152"/>
            <a:ext cx="1061878" cy="597306"/>
          </a:xfrm>
          <a:prstGeom prst="rect">
            <a:avLst/>
          </a:prstGeom>
        </p:spPr>
      </p:pic>
      <p:pic>
        <p:nvPicPr>
          <p:cNvPr id="7" name="Picture 6" descr="Google plus logo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16" y="2875338"/>
            <a:ext cx="1221692" cy="1221692"/>
          </a:xfrm>
          <a:prstGeom prst="rect">
            <a:avLst/>
          </a:prstGeom>
        </p:spPr>
      </p:pic>
      <p:pic>
        <p:nvPicPr>
          <p:cNvPr id="8" name="Content Placeholder 3" descr="Twitter logo"/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79" y="4449329"/>
            <a:ext cx="822436" cy="819154"/>
          </a:xfrm>
          <a:prstGeom prst="rect">
            <a:avLst/>
          </a:prstGeom>
        </p:spPr>
      </p:pic>
      <p:pic>
        <p:nvPicPr>
          <p:cNvPr id="9" name="Picture 8" descr="WhatsApp logo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95" y="2751250"/>
            <a:ext cx="1505374" cy="546958"/>
          </a:xfrm>
          <a:prstGeom prst="rect">
            <a:avLst/>
          </a:prstGeom>
        </p:spPr>
      </p:pic>
      <p:pic>
        <p:nvPicPr>
          <p:cNvPr id="10" name="Picture 9" descr="YouTube logo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01" y="2728002"/>
            <a:ext cx="1702884" cy="851442"/>
          </a:xfrm>
          <a:prstGeom prst="rect">
            <a:avLst/>
          </a:prstGeom>
        </p:spPr>
      </p:pic>
      <p:pic>
        <p:nvPicPr>
          <p:cNvPr id="11" name="Picture 10" descr="Pinterest logo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21" y="3024729"/>
            <a:ext cx="1127964" cy="911394"/>
          </a:xfrm>
          <a:prstGeom prst="rect">
            <a:avLst/>
          </a:prstGeom>
        </p:spPr>
      </p:pic>
      <p:pic>
        <p:nvPicPr>
          <p:cNvPr id="12" name="Picture 11" descr="Messenger log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414" y="3607204"/>
            <a:ext cx="832974" cy="840412"/>
          </a:xfrm>
          <a:prstGeom prst="rect">
            <a:avLst/>
          </a:prstGeom>
        </p:spPr>
      </p:pic>
      <p:pic>
        <p:nvPicPr>
          <p:cNvPr id="13" name="Picture 12" descr="Snapchat logo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54" y="3629240"/>
            <a:ext cx="925628" cy="935580"/>
          </a:xfrm>
          <a:prstGeom prst="rect">
            <a:avLst/>
          </a:prstGeom>
        </p:spPr>
      </p:pic>
      <p:pic>
        <p:nvPicPr>
          <p:cNvPr id="14" name="Picture 13" descr="Spotify logo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08" y="3550891"/>
            <a:ext cx="1459922" cy="821206"/>
          </a:xfrm>
          <a:prstGeom prst="rect">
            <a:avLst/>
          </a:prstGeom>
        </p:spPr>
      </p:pic>
      <p:pic>
        <p:nvPicPr>
          <p:cNvPr id="15" name="Picture 14" descr="Flickr logo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74" y="4323591"/>
            <a:ext cx="1087068" cy="911568"/>
          </a:xfrm>
          <a:prstGeom prst="rect">
            <a:avLst/>
          </a:prstGeom>
        </p:spPr>
      </p:pic>
      <p:pic>
        <p:nvPicPr>
          <p:cNvPr id="16" name="Picture 15" descr="Vimeo logo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16" y="4197139"/>
            <a:ext cx="1079430" cy="66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85" y="310729"/>
            <a:ext cx="10504972" cy="476518"/>
          </a:xfrm>
        </p:spPr>
        <p:txBody>
          <a:bodyPr/>
          <a:lstStyle/>
          <a:p>
            <a:r>
              <a:rPr lang="en-IN" sz="3200" dirty="0" smtClean="0"/>
              <a:t>Velocity</a:t>
            </a:r>
            <a:endParaRPr lang="en-IN" sz="3200" dirty="0"/>
          </a:p>
        </p:txBody>
      </p:sp>
      <p:pic>
        <p:nvPicPr>
          <p:cNvPr id="4" name="Content Placeholder 3" descr="Graphic of a satellite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83" y="4108890"/>
            <a:ext cx="1657706" cy="1327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 of a credit card swi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14" y="2054578"/>
            <a:ext cx="1800164" cy="1989978"/>
          </a:xfrm>
          <a:prstGeom prst="rect">
            <a:avLst/>
          </a:prstGeom>
        </p:spPr>
      </p:pic>
      <p:pic>
        <p:nvPicPr>
          <p:cNvPr id="6" name="Picture 5" descr="Graph of security camera sig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72" y="3736190"/>
            <a:ext cx="1067690" cy="1252364"/>
          </a:xfrm>
          <a:prstGeom prst="rect">
            <a:avLst/>
          </a:prstGeom>
        </p:spPr>
      </p:pic>
      <p:pic>
        <p:nvPicPr>
          <p:cNvPr id="7" name="Picture 6" descr="Graphic of a traffic j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193" y="2027104"/>
            <a:ext cx="2374632" cy="1709086"/>
          </a:xfrm>
          <a:prstGeom prst="rect">
            <a:avLst/>
          </a:prstGeom>
        </p:spPr>
      </p:pic>
      <p:pic>
        <p:nvPicPr>
          <p:cNvPr id="8" name="Picture 7" descr="Graphic of a cell pho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489" y="2219216"/>
            <a:ext cx="2094514" cy="1396344"/>
          </a:xfrm>
          <a:prstGeom prst="rect">
            <a:avLst/>
          </a:prstGeom>
        </p:spPr>
      </p:pic>
      <p:pic>
        <p:nvPicPr>
          <p:cNvPr id="9" name="Content Placeholder 8" descr="Graphic of stock exchange bull and bear"/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39" y="3841130"/>
            <a:ext cx="2971622" cy="9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10493</TotalTime>
  <Words>282</Words>
  <Application>Microsoft Office PowerPoint</Application>
  <PresentationFormat>Widescreen</PresentationFormat>
  <Paragraphs>98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Wingdings</vt:lpstr>
      <vt:lpstr>1_Office Theme</vt:lpstr>
      <vt:lpstr>Big Data</vt:lpstr>
      <vt:lpstr>Agenda</vt:lpstr>
      <vt:lpstr>Where it got started?</vt:lpstr>
      <vt:lpstr>PowerPoint Presentation</vt:lpstr>
      <vt:lpstr>Big Data</vt:lpstr>
      <vt:lpstr>How Big the data is?</vt:lpstr>
      <vt:lpstr> Characteristic of Big Data: Volume</vt:lpstr>
      <vt:lpstr>Variety</vt:lpstr>
      <vt:lpstr>Velocity</vt:lpstr>
      <vt:lpstr>PowerPoint Presentation</vt:lpstr>
      <vt:lpstr>Types of Big data</vt:lpstr>
      <vt:lpstr>Examples of Big data</vt:lpstr>
      <vt:lpstr>Big Data Technologies</vt:lpstr>
      <vt:lpstr>Challenges</vt:lpstr>
      <vt:lpstr>Hadoop-as-a-solution</vt:lpstr>
      <vt:lpstr>PowerPoint Presentation</vt:lpstr>
      <vt:lpstr>Architecture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Praveen Kumar</dc:creator>
  <cp:lastModifiedBy>praveen.kumar3</cp:lastModifiedBy>
  <cp:revision>192</cp:revision>
  <dcterms:created xsi:type="dcterms:W3CDTF">2018-08-06T00:03:43Z</dcterms:created>
  <dcterms:modified xsi:type="dcterms:W3CDTF">2019-12-13T12:29:52Z</dcterms:modified>
</cp:coreProperties>
</file>